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/>
    <p:restoredTop sz="94685"/>
  </p:normalViewPr>
  <p:slideViewPr>
    <p:cSldViewPr snapToGrid="0" snapToObjects="1">
      <p:cViewPr varScale="1">
        <p:scale>
          <a:sx n="118" d="100"/>
          <a:sy n="118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BFC61-68DF-6042-99BB-04A68B3AA0DD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04978-0C8F-F840-875F-731AE9835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7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9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71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56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1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940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06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93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85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241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868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55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78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3.tiff"/><Relationship Id="rId6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acore.com/sparkpro/" TargetMode="External"/><Relationship Id="rId4" Type="http://schemas.openxmlformats.org/officeDocument/2006/relationships/hyperlink" Target="http://libre.adacore.com/" TargetMode="External"/><Relationship Id="rId5" Type="http://schemas.openxmlformats.org/officeDocument/2006/relationships/hyperlink" Target="http://www.spark-2014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ttp/u.adacor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4911" y="1122363"/>
            <a:ext cx="11902191" cy="2387600"/>
          </a:xfrm>
        </p:spPr>
        <p:txBody>
          <a:bodyPr>
            <a:normAutofit/>
          </a:bodyPr>
          <a:lstStyle/>
          <a:p>
            <a:r>
              <a:rPr lang="fr-FR" dirty="0"/>
              <a:t>Building High Assurance Software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Breaking</a:t>
            </a:r>
            <a:r>
              <a:rPr lang="fr-FR" dirty="0"/>
              <a:t> the </a:t>
            </a:r>
            <a:r>
              <a:rPr lang="fr-FR" dirty="0" smtClean="0"/>
              <a:t>Bank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4006" y="4621369"/>
            <a:ext cx="9144000" cy="1655762"/>
          </a:xfrm>
        </p:spPr>
        <p:txBody>
          <a:bodyPr/>
          <a:lstStyle/>
          <a:p>
            <a:r>
              <a:rPr lang="fr-FR" b="1" dirty="0"/>
              <a:t>Yannick Moy, SPARK Product Manager, </a:t>
            </a:r>
            <a:r>
              <a:rPr lang="fr-FR" b="1" dirty="0" smtClean="0"/>
              <a:t>AdaCore</a:t>
            </a:r>
          </a:p>
          <a:p>
            <a:r>
              <a:rPr lang="fr-FR" b="1" dirty="0"/>
              <a:t>Rod Chapman, </a:t>
            </a:r>
            <a:r>
              <a:rPr lang="fr-FR" b="1" dirty="0" err="1"/>
              <a:t>Director</a:t>
            </a:r>
            <a:r>
              <a:rPr lang="fr-FR" b="1" dirty="0"/>
              <a:t>, </a:t>
            </a:r>
            <a:r>
              <a:rPr lang="fr-FR" b="1" dirty="0" err="1"/>
              <a:t>Protean</a:t>
            </a:r>
            <a:r>
              <a:rPr lang="fr-FR" b="1" dirty="0"/>
              <a:t> Code Ltd</a:t>
            </a:r>
            <a:r>
              <a:rPr lang="fr-FR" b="1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5472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Silver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: control </a:t>
            </a:r>
            <a:r>
              <a:rPr lang="fr-FR" dirty="0" err="1"/>
              <a:t>your</a:t>
            </a:r>
            <a:r>
              <a:rPr lang="fr-FR" dirty="0"/>
              <a:t>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r>
              <a:rPr lang="fr-FR" dirty="0" smtClean="0"/>
              <a:t> are </a:t>
            </a:r>
            <a:r>
              <a:rPr lang="fr-FR" dirty="0" err="1" smtClean="0"/>
              <a:t>evil</a:t>
            </a:r>
            <a:r>
              <a:rPr lang="mr-IN" dirty="0" smtClean="0"/>
              <a:t>…</a:t>
            </a:r>
            <a:r>
              <a:rPr lang="en-US" dirty="0" smtClean="0"/>
              <a:t> unless eliminated with SPARK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Even safety/security focused code reviews miss critical vulnerabilities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Only tool-supported analysis can achieve 100% guarantees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3022600"/>
            <a:ext cx="4622800" cy="8001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667000"/>
            <a:ext cx="3111500" cy="15113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00" y="2628900"/>
            <a:ext cx="3238500" cy="1549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803" y="3822700"/>
            <a:ext cx="881694" cy="88169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965" y="3745804"/>
            <a:ext cx="1035485" cy="10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02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Gold </a:t>
            </a:r>
            <a:r>
              <a:rPr lang="fr-FR" dirty="0" err="1"/>
              <a:t>level</a:t>
            </a:r>
            <a:r>
              <a:rPr lang="fr-FR" dirty="0"/>
              <a:t>: know </a:t>
            </a:r>
            <a:r>
              <a:rPr lang="fr-FR" dirty="0" err="1"/>
              <a:t>your</a:t>
            </a:r>
            <a:r>
              <a:rPr lang="fr-FR" dirty="0"/>
              <a:t>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199" y="1852128"/>
            <a:ext cx="11035749" cy="4548671"/>
          </a:xfrm>
        </p:spPr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on </a:t>
            </a:r>
            <a:r>
              <a:rPr lang="fr-FR" dirty="0" err="1" smtClean="0"/>
              <a:t>functions</a:t>
            </a:r>
            <a:r>
              <a:rPr lang="fr-FR" dirty="0" smtClean="0"/>
              <a:t> </a:t>
            </a:r>
            <a:r>
              <a:rPr lang="fr-FR" dirty="0" err="1" smtClean="0"/>
              <a:t>specify</a:t>
            </a:r>
            <a:r>
              <a:rPr lang="fr-FR" dirty="0" smtClean="0"/>
              <a:t> </a:t>
            </a:r>
            <a:r>
              <a:rPr lang="fr-FR" dirty="0" err="1" smtClean="0"/>
              <a:t>intended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Alternative </a:t>
            </a:r>
            <a:r>
              <a:rPr lang="fr-FR" dirty="0" smtClean="0"/>
              <a:t>to </a:t>
            </a:r>
            <a:r>
              <a:rPr lang="fr-FR" dirty="0" err="1" smtClean="0"/>
              <a:t>comments</a:t>
            </a:r>
            <a:r>
              <a:rPr lang="fr-FR" dirty="0" smtClean="0"/>
              <a:t>, </a:t>
            </a:r>
            <a:r>
              <a:rPr lang="fr-FR" dirty="0" err="1" smtClean="0"/>
              <a:t>defensive</a:t>
            </a:r>
            <a:r>
              <a:rPr lang="fr-FR" dirty="0" smtClean="0"/>
              <a:t> code, </a:t>
            </a:r>
            <a:r>
              <a:rPr lang="fr-FR" dirty="0" err="1" smtClean="0"/>
              <a:t>requirements</a:t>
            </a: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executed</a:t>
            </a:r>
            <a:r>
              <a:rPr lang="fr-FR" dirty="0" smtClean="0"/>
              <a:t> (tests) and </a:t>
            </a:r>
            <a:r>
              <a:rPr lang="fr-FR" dirty="0" err="1" smtClean="0"/>
              <a:t>stripped</a:t>
            </a:r>
            <a:r>
              <a:rPr lang="fr-FR" dirty="0" smtClean="0"/>
              <a:t> in final </a:t>
            </a:r>
            <a:r>
              <a:rPr lang="fr-FR" dirty="0" err="1" smtClean="0"/>
              <a:t>executable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proved</a:t>
            </a:r>
            <a:r>
              <a:rPr lang="fr-FR" dirty="0" smtClean="0"/>
              <a:t> (</a:t>
            </a:r>
            <a:r>
              <a:rPr lang="fr-FR" dirty="0" err="1" smtClean="0"/>
              <a:t>analysis</a:t>
            </a:r>
            <a:r>
              <a:rPr lang="fr-FR" dirty="0" smtClean="0"/>
              <a:t>) in minutes on </a:t>
            </a:r>
            <a:r>
              <a:rPr lang="fr-FR" dirty="0" err="1" smtClean="0"/>
              <a:t>developers</a:t>
            </a:r>
            <a:r>
              <a:rPr lang="fr-FR" dirty="0" smtClean="0"/>
              <a:t>’ machines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4" y="2358571"/>
            <a:ext cx="9944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07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path</a:t>
            </a:r>
            <a:r>
              <a:rPr lang="fr-FR" dirty="0"/>
              <a:t> to adoption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19154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The first </a:t>
            </a:r>
            <a:r>
              <a:rPr lang="fr-FR" u="sng" dirty="0" err="1" smtClean="0"/>
              <a:t>project</a:t>
            </a:r>
            <a:endParaRPr lang="fr-FR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Target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Ideally</a:t>
            </a:r>
            <a:r>
              <a:rPr lang="fr-FR" dirty="0" smtClean="0"/>
              <a:t> new </a:t>
            </a:r>
            <a:r>
              <a:rPr lang="fr-FR" dirty="0" err="1" smtClean="0"/>
              <a:t>project</a:t>
            </a:r>
            <a:r>
              <a:rPr lang="fr-FR" dirty="0" smtClean="0"/>
              <a:t> or partial rewrite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Stone/Bronze </a:t>
            </a:r>
            <a:r>
              <a:rPr lang="fr-FR" dirty="0" err="1" smtClean="0"/>
              <a:t>levels</a:t>
            </a: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343399" y="1825624"/>
            <a:ext cx="3191540" cy="489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Moving</a:t>
            </a:r>
            <a:r>
              <a:rPr lang="fr-FR" u="sng" dirty="0" smtClean="0"/>
              <a:t> up </a:t>
            </a:r>
            <a:r>
              <a:rPr lang="fr-FR" u="sng" dirty="0" err="1" smtClean="0"/>
              <a:t>levels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Maximize</a:t>
            </a:r>
            <a:r>
              <a:rPr lang="fr-FR" dirty="0" smtClean="0"/>
              <a:t> use of SPARK </a:t>
            </a:r>
            <a:r>
              <a:rPr lang="fr-FR" dirty="0" smtClean="0"/>
              <a:t>(Stone</a:t>
            </a:r>
            <a:r>
              <a:rPr lang="fr-FR" dirty="0" smtClean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Prove</a:t>
            </a:r>
            <a:r>
              <a:rPr lang="fr-FR" dirty="0" smtClean="0"/>
              <a:t> all code </a:t>
            </a:r>
            <a:r>
              <a:rPr lang="fr-FR" dirty="0" err="1" smtClean="0"/>
              <a:t>safe</a:t>
            </a:r>
            <a:r>
              <a:rPr lang="fr-FR" dirty="0" smtClean="0"/>
              <a:t> </a:t>
            </a:r>
            <a:r>
              <a:rPr lang="fr-FR" dirty="0" smtClean="0"/>
              <a:t>(Bronze/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Prove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critical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</a:t>
            </a:r>
            <a:r>
              <a:rPr lang="fr-FR" dirty="0" smtClean="0"/>
              <a:t>(Gold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7848599" y="1811817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Scaling</a:t>
            </a:r>
            <a:r>
              <a:rPr lang="fr-FR" u="sng" dirty="0" smtClean="0"/>
              <a:t> </a:t>
            </a:r>
            <a:r>
              <a:rPr lang="fr-FR" u="sng" dirty="0" err="1" smtClean="0"/>
              <a:t>it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Build</a:t>
            </a:r>
            <a:r>
              <a:rPr lang="fr-FR" dirty="0" smtClean="0"/>
              <a:t> up expertise </a:t>
            </a:r>
            <a:r>
              <a:rPr lang="fr-FR" dirty="0" err="1" smtClean="0"/>
              <a:t>through</a:t>
            </a:r>
            <a:r>
              <a:rPr lang="fr-FR" dirty="0" smtClean="0"/>
              <a:t> training of </a:t>
            </a:r>
            <a:r>
              <a:rPr lang="fr-FR" dirty="0" err="1" smtClean="0"/>
              <a:t>selected</a:t>
            </a:r>
            <a:r>
              <a:rPr lang="fr-FR" dirty="0" smtClean="0"/>
              <a:t> </a:t>
            </a:r>
            <a:r>
              <a:rPr lang="fr-FR" dirty="0" err="1" smtClean="0"/>
              <a:t>engineers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Analysis</a:t>
            </a:r>
            <a:r>
              <a:rPr lang="fr-FR" dirty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by </a:t>
            </a:r>
            <a:r>
              <a:rPr lang="fr-FR" dirty="0" err="1" smtClean="0"/>
              <a:t>developers</a:t>
            </a:r>
            <a:r>
              <a:rPr lang="fr-FR" dirty="0" smtClean="0"/>
              <a:t> on </a:t>
            </a:r>
            <a:r>
              <a:rPr lang="fr-FR" dirty="0" err="1" smtClean="0"/>
              <a:t>their</a:t>
            </a:r>
            <a:r>
              <a:rPr lang="fr-FR" dirty="0" smtClean="0"/>
              <a:t> machine (agile!)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34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Industrial</a:t>
            </a:r>
            <a:r>
              <a:rPr lang="fr-FR" dirty="0"/>
              <a:t> practice </a:t>
            </a:r>
            <a:r>
              <a:rPr lang="fr-FR" dirty="0" err="1"/>
              <a:t>with</a:t>
            </a:r>
            <a:r>
              <a:rPr lang="fr-FR" dirty="0"/>
              <a:t> SPARK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63074"/>
              </p:ext>
            </p:extLst>
          </p:nvPr>
        </p:nvGraphicFramePr>
        <p:xfrm>
          <a:off x="1673086" y="1690688"/>
          <a:ext cx="8412480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Standard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DO-178,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DEFSTAN 00-55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CAP670 SW01 </a:t>
                      </a:r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Common </a:t>
                      </a:r>
                      <a:r>
                        <a:rPr lang="fr-FR" dirty="0" err="1" smtClean="0"/>
                        <a:t>Criteria</a:t>
                      </a:r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GCHQ Standards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Certification </a:t>
                      </a:r>
                      <a:r>
                        <a:rPr lang="fr-FR" dirty="0" err="1" smtClean="0"/>
                        <a:t>level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DO-178 </a:t>
                      </a:r>
                      <a:r>
                        <a:rPr lang="fr-FR" dirty="0" err="1" smtClean="0"/>
                        <a:t>level</a:t>
                      </a:r>
                      <a:r>
                        <a:rPr lang="fr-FR" dirty="0" smtClean="0"/>
                        <a:t> A,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DEFSTAN SIL4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NSA Type </a:t>
                      </a:r>
                      <a:r>
                        <a:rPr lang="fr-FR" dirty="0" smtClean="0"/>
                        <a:t>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BSI </a:t>
                      </a:r>
                      <a:r>
                        <a:rPr lang="fr-FR" dirty="0" err="1" smtClean="0"/>
                        <a:t>Certificate</a:t>
                      </a:r>
                      <a:endParaRPr lang="fr-F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Typical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analysis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level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Bronze/</a:t>
                      </a:r>
                      <a:r>
                        <a:rPr lang="fr-FR" dirty="0" err="1" smtClean="0"/>
                        <a:t>Silver</a:t>
                      </a:r>
                      <a:r>
                        <a:rPr lang="fr-FR" dirty="0" smtClean="0"/>
                        <a:t>/Gold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Silver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Silver</a:t>
                      </a:r>
                      <a:r>
                        <a:rPr lang="fr-FR" dirty="0" smtClean="0"/>
                        <a:t>/Gold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Some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projects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Typhoon</a:t>
                      </a:r>
                      <a:r>
                        <a:rPr lang="fr-FR" dirty="0" smtClean="0"/>
                        <a:t>, SHOLIS, C130J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iFACTS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Turnstile</a:t>
                      </a:r>
                      <a:r>
                        <a:rPr lang="fr-FR" dirty="0" smtClean="0"/>
                        <a:t>,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smtClean="0"/>
                        <a:t>SINA, </a:t>
                      </a:r>
                      <a:r>
                        <a:rPr lang="fr-FR" baseline="0" dirty="0" err="1" smtClean="0"/>
                        <a:t>Muen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Some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customers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Rolls-Royce, Lockheed Martin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NATS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Rockwell</a:t>
                      </a:r>
                      <a:r>
                        <a:rPr lang="fr-FR" baseline="0" dirty="0" smtClean="0"/>
                        <a:t> Collins, </a:t>
                      </a:r>
                      <a:r>
                        <a:rPr lang="fr-FR" baseline="0" dirty="0" err="1" smtClean="0"/>
                        <a:t>Secunet</a:t>
                      </a:r>
                      <a:r>
                        <a:rPr lang="fr-FR" baseline="0" dirty="0" smtClean="0"/>
                        <a:t>, MBDA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32" y="1931141"/>
            <a:ext cx="999967" cy="9999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850" y="1871088"/>
            <a:ext cx="1120072" cy="112007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138" y="1823533"/>
            <a:ext cx="1167627" cy="116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42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in </a:t>
            </a:r>
            <a:r>
              <a:rPr lang="fr-FR" dirty="0" err="1"/>
              <a:t>Avionics</a:t>
            </a:r>
            <a:r>
              <a:rPr lang="fr-FR" dirty="0"/>
              <a:t> &amp; </a:t>
            </a:r>
            <a:r>
              <a:rPr lang="fr-FR" dirty="0" err="1"/>
              <a:t>Defence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3897"/>
            <a:ext cx="3262531" cy="22849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19" y="3909391"/>
            <a:ext cx="2777178" cy="24855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485" y="1690688"/>
            <a:ext cx="3753108" cy="2429467"/>
          </a:xfrm>
          <a:prstGeom prst="rect">
            <a:avLst/>
          </a:prstGeom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838200" y="4120155"/>
            <a:ext cx="3438981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 smtClean="0"/>
              <a:t>Typhoon</a:t>
            </a:r>
            <a:r>
              <a:rPr lang="fr-FR" dirty="0" smtClean="0"/>
              <a:t>: 1990 </a:t>
            </a:r>
            <a:r>
              <a:rPr lang="en-US" dirty="0"/>
              <a:t>-</a:t>
            </a:r>
            <a:r>
              <a:rPr lang="fr-FR" dirty="0" smtClean="0"/>
              <a:t> </a:t>
            </a:r>
            <a:r>
              <a:rPr lang="fr-FR" dirty="0" err="1" smtClean="0"/>
              <a:t>now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Bronze</a:t>
            </a:r>
            <a:r>
              <a:rPr lang="fr-FR" dirty="0" smtClean="0"/>
              <a:t> (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Silver</a:t>
            </a:r>
            <a:r>
              <a:rPr lang="fr-FR" dirty="0" smtClean="0"/>
              <a:t> for a few </a:t>
            </a:r>
            <a:r>
              <a:rPr lang="fr-FR" dirty="0" err="1" smtClean="0"/>
              <a:t>systems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559019" y="2392187"/>
            <a:ext cx="3438981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SHOLIS</a:t>
            </a:r>
            <a:r>
              <a:rPr lang="en-US" dirty="0" smtClean="0"/>
              <a:t>: 1995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DEFSTAN 00-55 SIL4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First </a:t>
            </a:r>
            <a:r>
              <a:rPr lang="en-US" u="sng" dirty="0" smtClean="0"/>
              <a:t>Gold</a:t>
            </a:r>
            <a:endParaRPr lang="fr-FR" u="sng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7794485" y="4271321"/>
            <a:ext cx="3438981" cy="1864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C130J</a:t>
            </a:r>
            <a:r>
              <a:rPr lang="en-US" dirty="0" smtClean="0"/>
              <a:t>: 1996 </a:t>
            </a:r>
            <a:r>
              <a:rPr lang="en-US" dirty="0"/>
              <a:t>-</a:t>
            </a:r>
            <a:r>
              <a:rPr lang="en-US" dirty="0" smtClean="0"/>
              <a:t> now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Bronze</a:t>
            </a:r>
            <a:r>
              <a:rPr lang="en-US" dirty="0" smtClean="0"/>
              <a:t> (Lockheed Martin) and </a:t>
            </a:r>
            <a:r>
              <a:rPr lang="en-US" u="sng" dirty="0" smtClean="0"/>
              <a:t>Gold</a:t>
            </a:r>
            <a:r>
              <a:rPr lang="en-US" dirty="0" smtClean="0"/>
              <a:t> (UK RAF and BAE Systems)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465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in Air Traffic Management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52" y="1690688"/>
            <a:ext cx="3401331" cy="3226904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003852" y="5100816"/>
            <a:ext cx="38511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NATS </a:t>
            </a:r>
            <a:r>
              <a:rPr lang="en-US" b="1" dirty="0" err="1" smtClean="0"/>
              <a:t>iFACTS</a:t>
            </a:r>
            <a:r>
              <a:rPr lang="en-US" dirty="0" smtClean="0"/>
              <a:t>: 2006 </a:t>
            </a:r>
            <a:r>
              <a:rPr lang="en-US" dirty="0"/>
              <a:t>-</a:t>
            </a:r>
            <a:r>
              <a:rPr lang="en-US" dirty="0" smtClean="0"/>
              <a:t> now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Silver</a:t>
            </a:r>
            <a:r>
              <a:rPr lang="en-US" dirty="0" smtClean="0"/>
              <a:t> (but really big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5261113" y="1847407"/>
            <a:ext cx="64935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Almost</a:t>
            </a:r>
            <a:r>
              <a:rPr lang="fr-FR" sz="2800" dirty="0" smtClean="0"/>
              <a:t> all code in SPARK (250 </a:t>
            </a:r>
            <a:r>
              <a:rPr lang="fr-FR" sz="2800" dirty="0" err="1" smtClean="0"/>
              <a:t>kloc</a:t>
            </a:r>
            <a:r>
              <a:rPr lang="fr-FR" sz="2800" dirty="0" smtClean="0"/>
              <a:t>)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smtClean="0"/>
              <a:t>153,000 </a:t>
            </a:r>
            <a:r>
              <a:rPr lang="fr-FR" sz="2800" dirty="0" err="1" smtClean="0"/>
              <a:t>proofs</a:t>
            </a:r>
            <a:r>
              <a:rPr lang="fr-FR" sz="2800" dirty="0" smtClean="0"/>
              <a:t> of </a:t>
            </a:r>
            <a:r>
              <a:rPr lang="fr-FR" sz="2800" dirty="0" err="1" smtClean="0"/>
              <a:t>which</a:t>
            </a:r>
            <a:r>
              <a:rPr lang="fr-FR" sz="2800" dirty="0" smtClean="0"/>
              <a:t> 98.76% </a:t>
            </a:r>
            <a:r>
              <a:rPr lang="fr-FR" sz="2800" dirty="0" err="1" smtClean="0"/>
              <a:t>fully</a:t>
            </a:r>
            <a:r>
              <a:rPr lang="fr-FR" sz="2800" dirty="0" smtClean="0"/>
              <a:t> </a:t>
            </a:r>
            <a:r>
              <a:rPr lang="fr-FR" sz="2800" dirty="0" err="1" smtClean="0"/>
              <a:t>automatic</a:t>
            </a:r>
            <a:r>
              <a:rPr lang="fr-FR" sz="2800" dirty="0" smtClean="0"/>
              <a:t>. User input and </a:t>
            </a:r>
            <a:r>
              <a:rPr lang="fr-FR" sz="2800" dirty="0" err="1" smtClean="0"/>
              <a:t>reviews</a:t>
            </a:r>
            <a:r>
              <a:rPr lang="fr-FR" sz="2800" dirty="0" smtClean="0"/>
              <a:t> for the </a:t>
            </a:r>
            <a:r>
              <a:rPr lang="fr-FR" sz="2800" dirty="0" err="1" smtClean="0"/>
              <a:t>rest</a:t>
            </a:r>
            <a:r>
              <a:rPr lang="fr-FR" sz="2800" dirty="0" smtClean="0"/>
              <a:t>.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Overnight</a:t>
            </a:r>
            <a:r>
              <a:rPr lang="fr-FR" sz="2800" dirty="0" smtClean="0"/>
              <a:t> proof </a:t>
            </a:r>
            <a:r>
              <a:rPr lang="fr-FR" sz="2800" dirty="0" err="1" smtClean="0"/>
              <a:t>from</a:t>
            </a:r>
            <a:r>
              <a:rPr lang="fr-FR" sz="2800" dirty="0" smtClean="0"/>
              <a:t> scratch: 2 </a:t>
            </a:r>
            <a:r>
              <a:rPr lang="fr-FR" sz="2800" dirty="0" err="1" smtClean="0"/>
              <a:t>hours</a:t>
            </a:r>
            <a:endParaRPr lang="fr-FR" sz="2800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Developers</a:t>
            </a:r>
            <a:r>
              <a:rPr lang="fr-FR" sz="2800" dirty="0" smtClean="0"/>
              <a:t> </a:t>
            </a:r>
            <a:r>
              <a:rPr lang="fr-FR" sz="2800" dirty="0" err="1" smtClean="0"/>
              <a:t>reprove</a:t>
            </a:r>
            <a:r>
              <a:rPr lang="fr-FR" sz="2800" dirty="0" smtClean="0"/>
              <a:t> the </a:t>
            </a:r>
            <a:r>
              <a:rPr lang="fr-FR" sz="2800" dirty="0" err="1" smtClean="0"/>
              <a:t>whole</a:t>
            </a:r>
            <a:r>
              <a:rPr lang="fr-FR" sz="2800" dirty="0" smtClean="0"/>
              <a:t> </a:t>
            </a:r>
            <a:r>
              <a:rPr lang="fr-FR" sz="2800" dirty="0" err="1" smtClean="0"/>
              <a:t>thing</a:t>
            </a:r>
            <a:r>
              <a:rPr lang="fr-FR" sz="2800" dirty="0" smtClean="0"/>
              <a:t> in 15 minutes </a:t>
            </a:r>
            <a:r>
              <a:rPr lang="fr-FR" sz="2800" dirty="0" err="1" smtClean="0"/>
              <a:t>using</a:t>
            </a:r>
            <a:r>
              <a:rPr lang="fr-FR" sz="2800" dirty="0" smtClean="0"/>
              <a:t> a cache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smtClean="0"/>
              <a:t>Small change? A few seconds</a:t>
            </a:r>
            <a:r>
              <a:rPr lang="mr-IN" sz="2800" dirty="0" smtClean="0"/>
              <a:t>…</a:t>
            </a:r>
            <a:r>
              <a:rPr lang="en-US" sz="2800" dirty="0" smtClean="0"/>
              <a:t> (pre-commit)</a:t>
            </a:r>
          </a:p>
        </p:txBody>
      </p:sp>
    </p:spTree>
    <p:extLst>
      <p:ext uri="{BB962C8B-B14F-4D97-AF65-F5344CB8AC3E}">
        <p14:creationId xmlns:p14="http://schemas.microsoft.com/office/powerpoint/2010/main" val="1246204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2911"/>
            <a:ext cx="10515600" cy="1325563"/>
          </a:xfrm>
        </p:spPr>
        <p:txBody>
          <a:bodyPr/>
          <a:lstStyle/>
          <a:p>
            <a:r>
              <a:rPr lang="fr-FR" dirty="0"/>
              <a:t>SPARK in Security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8" y="2072629"/>
            <a:ext cx="3025841" cy="1706248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38200" y="4120154"/>
            <a:ext cx="3438981" cy="1896007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Rockwell Collins </a:t>
            </a:r>
            <a:r>
              <a:rPr lang="fr-FR" b="1" dirty="0" err="1" smtClean="0"/>
              <a:t>Turnstile</a:t>
            </a:r>
            <a:r>
              <a:rPr lang="fr-FR" b="1" dirty="0" smtClean="0"/>
              <a:t>/</a:t>
            </a:r>
            <a:r>
              <a:rPr lang="fr-FR" b="1" dirty="0" err="1" smtClean="0"/>
              <a:t>SecureOne</a:t>
            </a:r>
            <a:r>
              <a:rPr lang="fr-FR" dirty="0" smtClean="0"/>
              <a:t>: 2010 - 2012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</a:t>
            </a:r>
            <a:r>
              <a:rPr lang="fr-FR" dirty="0" smtClean="0"/>
              <a:t>ross-</a:t>
            </a:r>
            <a:r>
              <a:rPr lang="fr-FR" dirty="0" err="1" smtClean="0"/>
              <a:t>domain</a:t>
            </a:r>
            <a:r>
              <a:rPr lang="fr-FR" dirty="0" smtClean="0"/>
              <a:t> switch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err="1" smtClean="0"/>
              <a:t>Silver</a:t>
            </a:r>
            <a:r>
              <a:rPr lang="fr-FR" u="sng" dirty="0" smtClean="0"/>
              <a:t> and Gold</a:t>
            </a:r>
            <a:endParaRPr lang="fr-FR" u="sng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675" y="1995759"/>
            <a:ext cx="3882650" cy="1735710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655339" y="4120154"/>
            <a:ext cx="4097680" cy="25897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Secunet</a:t>
            </a:r>
            <a:r>
              <a:rPr lang="fr-FR" dirty="0" smtClean="0"/>
              <a:t> </a:t>
            </a:r>
            <a:r>
              <a:rPr lang="fr-FR" b="1" dirty="0" smtClean="0"/>
              <a:t>SINA</a:t>
            </a:r>
            <a:r>
              <a:rPr lang="fr-FR" dirty="0" smtClean="0"/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2009 </a:t>
            </a:r>
            <a:r>
              <a:rPr lang="en-US" dirty="0"/>
              <a:t>-</a:t>
            </a:r>
            <a:r>
              <a:rPr lang="fr-FR" dirty="0" smtClean="0"/>
              <a:t> </a:t>
            </a:r>
            <a:r>
              <a:rPr lang="fr-FR" dirty="0" err="1" smtClean="0"/>
              <a:t>now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multilevel</a:t>
            </a:r>
            <a:r>
              <a:rPr lang="fr-FR" dirty="0" smtClean="0"/>
              <a:t> </a:t>
            </a:r>
            <a:r>
              <a:rPr lang="fr-FR" dirty="0" err="1" smtClean="0"/>
              <a:t>workstation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Silver</a:t>
            </a:r>
            <a:r>
              <a:rPr lang="fr-FR" u="sng" dirty="0" smtClean="0"/>
              <a:t> and Gold </a:t>
            </a:r>
            <a:r>
              <a:rPr lang="fr-FR" dirty="0" smtClean="0"/>
              <a:t>(for </a:t>
            </a:r>
            <a:r>
              <a:rPr lang="fr-FR" dirty="0" err="1" smtClean="0"/>
              <a:t>encryption-related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)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8676819" y="4120154"/>
            <a:ext cx="3438981" cy="2463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MBDA: 2016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</a:t>
            </a:r>
            <a:r>
              <a:rPr lang="fr-FR" dirty="0" err="1" smtClean="0"/>
              <a:t>ecure</a:t>
            </a:r>
            <a:r>
              <a:rPr lang="fr-FR" dirty="0" smtClean="0"/>
              <a:t> in-the-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updating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smtClean="0"/>
              <a:t>code-</a:t>
            </a:r>
            <a:r>
              <a:rPr lang="fr-FR" dirty="0" err="1" smtClean="0"/>
              <a:t>signing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Silver</a:t>
            </a:r>
            <a:endParaRPr lang="fr-FR" u="sng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321" y="2009149"/>
            <a:ext cx="3795737" cy="174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01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Learning SPARK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52129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Free e-learning course on AdaCore </a:t>
            </a:r>
            <a:r>
              <a:rPr lang="fr-FR" dirty="0" err="1" smtClean="0"/>
              <a:t>University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Online SPARK </a:t>
            </a:r>
            <a:r>
              <a:rPr lang="fr-FR" dirty="0" err="1" smtClean="0"/>
              <a:t>User’s</a:t>
            </a:r>
            <a:r>
              <a:rPr lang="fr-FR" dirty="0" smtClean="0"/>
              <a:t> Guide: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Tutorials</a:t>
            </a:r>
            <a:r>
              <a:rPr lang="fr-FR" dirty="0" smtClean="0"/>
              <a:t> and How </a:t>
            </a:r>
            <a:r>
              <a:rPr lang="fr-FR" dirty="0" err="1" smtClean="0"/>
              <a:t>to’s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Large set of </a:t>
            </a:r>
            <a:r>
              <a:rPr lang="fr-FR" dirty="0" err="1" smtClean="0"/>
              <a:t>examples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Book by Mc </a:t>
            </a:r>
            <a:r>
              <a:rPr lang="fr-FR" dirty="0" err="1" smtClean="0"/>
              <a:t>Cormick</a:t>
            </a:r>
            <a:r>
              <a:rPr lang="fr-FR" dirty="0" smtClean="0"/>
              <a:t> &amp; </a:t>
            </a:r>
            <a:r>
              <a:rPr lang="fr-FR" dirty="0" err="1" smtClean="0"/>
              <a:t>Chapin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3-days &amp; 5-days training by AdaCore and Altran </a:t>
            </a:r>
          </a:p>
        </p:txBody>
      </p:sp>
      <p:pic>
        <p:nvPicPr>
          <p:cNvPr id="4" name="Image 3" descr="SPARK_Boo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600" y="3289933"/>
            <a:ext cx="2026045" cy="2913534"/>
          </a:xfrm>
          <a:prstGeom prst="rect">
            <a:avLst/>
          </a:prstGeom>
        </p:spPr>
      </p:pic>
      <p:pic>
        <p:nvPicPr>
          <p:cNvPr id="5" name="Image 4" descr="logo-isola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914" y="1027906"/>
            <a:ext cx="1143000" cy="18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SPARK and MISRA C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Mostly</a:t>
            </a:r>
            <a:r>
              <a:rPr lang="fr-FR" dirty="0" smtClean="0"/>
              <a:t> comparable at </a:t>
            </a:r>
            <a:r>
              <a:rPr lang="fr-FR" dirty="0" smtClean="0"/>
              <a:t>Stone </a:t>
            </a:r>
            <a:r>
              <a:rPr lang="fr-FR" dirty="0" err="1" smtClean="0"/>
              <a:t>level</a:t>
            </a:r>
            <a:r>
              <a:rPr lang="fr-FR" dirty="0" smtClean="0"/>
              <a:t> (</a:t>
            </a: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coding</a:t>
            </a:r>
            <a:r>
              <a:rPr lang="fr-FR" dirty="0" smtClean="0"/>
              <a:t> standard)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MISRA C </a:t>
            </a:r>
            <a:r>
              <a:rPr lang="fr-FR" dirty="0" err="1" smtClean="0"/>
              <a:t>rules</a:t>
            </a:r>
            <a:r>
              <a:rPr lang="fr-FR" dirty="0" smtClean="0"/>
              <a:t> </a:t>
            </a:r>
            <a:r>
              <a:rPr lang="fr-FR" dirty="0" smtClean="0"/>
              <a:t>catch </a:t>
            </a:r>
            <a:r>
              <a:rPr lang="fr-FR" b="1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typing</a:t>
            </a:r>
            <a:r>
              <a:rPr lang="fr-FR" dirty="0" smtClean="0"/>
              <a:t> violations and </a:t>
            </a:r>
            <a:r>
              <a:rPr lang="fr-FR" b="1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conflicts</a:t>
            </a:r>
            <a:r>
              <a:rPr lang="fr-FR" dirty="0" smtClean="0"/>
              <a:t> of </a:t>
            </a:r>
            <a:r>
              <a:rPr lang="fr-FR" dirty="0" err="1" smtClean="0"/>
              <a:t>side</a:t>
            </a:r>
            <a:r>
              <a:rPr lang="fr-FR" dirty="0" smtClean="0"/>
              <a:t> </a:t>
            </a:r>
            <a:r>
              <a:rPr lang="fr-FR" dirty="0" err="1" smtClean="0"/>
              <a:t>effects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SPARK </a:t>
            </a:r>
            <a:r>
              <a:rPr lang="fr-FR" dirty="0" err="1" smtClean="0"/>
              <a:t>rules</a:t>
            </a:r>
            <a:r>
              <a:rPr lang="fr-FR" dirty="0" smtClean="0"/>
              <a:t> </a:t>
            </a:r>
            <a:r>
              <a:rPr lang="fr-FR" b="1" dirty="0" err="1" smtClean="0"/>
              <a:t>enforce</a:t>
            </a:r>
            <a:r>
              <a:rPr lang="fr-FR" dirty="0" smtClean="0"/>
              <a:t>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typing</a:t>
            </a:r>
            <a:r>
              <a:rPr lang="fr-FR" dirty="0"/>
              <a:t> and control of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</a:t>
            </a:r>
            <a:r>
              <a:rPr lang="fr-FR" b="1" dirty="0" err="1" smtClean="0"/>
              <a:t>guarantees</a:t>
            </a:r>
            <a:r>
              <a:rPr lang="fr-FR" dirty="0" smtClean="0"/>
              <a:t> at </a:t>
            </a:r>
            <a:r>
              <a:rPr lang="fr-FR" dirty="0" smtClean="0"/>
              <a:t>Bronze/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 </a:t>
            </a:r>
            <a:r>
              <a:rPr lang="fr-FR" dirty="0" err="1" smtClean="0"/>
              <a:t>levels</a:t>
            </a:r>
            <a:r>
              <a:rPr lang="fr-FR" dirty="0" smtClean="0"/>
              <a:t> are </a:t>
            </a:r>
            <a:r>
              <a:rPr lang="fr-FR" dirty="0" err="1" smtClean="0"/>
              <a:t>undecidable</a:t>
            </a:r>
            <a:r>
              <a:rPr lang="fr-FR" dirty="0" smtClean="0"/>
              <a:t> </a:t>
            </a:r>
            <a:r>
              <a:rPr lang="fr-FR" dirty="0" err="1" smtClean="0"/>
              <a:t>rules</a:t>
            </a:r>
            <a:r>
              <a:rPr lang="fr-FR" dirty="0" smtClean="0"/>
              <a:t> in MISRA </a:t>
            </a:r>
            <a:r>
              <a:rPr lang="fr-FR" dirty="0" smtClean="0"/>
              <a:t>C (</a:t>
            </a:r>
            <a:r>
              <a:rPr lang="fr-FR" b="1" dirty="0" smtClean="0"/>
              <a:t>not </a:t>
            </a:r>
            <a:r>
              <a:rPr lang="fr-FR" b="1" dirty="0" err="1" smtClean="0"/>
              <a:t>enforced</a:t>
            </a:r>
            <a:r>
              <a:rPr lang="fr-FR" dirty="0" smtClean="0"/>
              <a:t>)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Rule</a:t>
            </a:r>
            <a:r>
              <a:rPr lang="fr-FR" dirty="0" smtClean="0"/>
              <a:t> 1.3 ‟no occurrence of </a:t>
            </a:r>
            <a:r>
              <a:rPr lang="fr-FR" dirty="0" err="1" smtClean="0"/>
              <a:t>undefined</a:t>
            </a:r>
            <a:r>
              <a:rPr lang="fr-FR" dirty="0" smtClean="0"/>
              <a:t> [..] </a:t>
            </a:r>
            <a:r>
              <a:rPr lang="fr-FR" dirty="0" err="1" smtClean="0"/>
              <a:t>behavior</a:t>
            </a:r>
            <a:r>
              <a:rPr lang="fr-FR" dirty="0" smtClean="0"/>
              <a:t>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Rule</a:t>
            </a:r>
            <a:r>
              <a:rPr lang="fr-FR" dirty="0" smtClean="0"/>
              <a:t> 9.1 ‟an </a:t>
            </a:r>
            <a:r>
              <a:rPr lang="fr-FR" dirty="0" err="1" smtClean="0"/>
              <a:t>object</a:t>
            </a:r>
            <a:r>
              <a:rPr lang="fr-FR" dirty="0" smtClean="0"/>
              <a:t> [..] </a:t>
            </a:r>
            <a:r>
              <a:rPr lang="fr-FR" dirty="0" err="1" smtClean="0"/>
              <a:t>shall</a:t>
            </a:r>
            <a:r>
              <a:rPr lang="fr-FR" dirty="0" smtClean="0"/>
              <a:t> not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read</a:t>
            </a:r>
            <a:r>
              <a:rPr lang="fr-FR" dirty="0" smtClean="0"/>
              <a:t> </a:t>
            </a: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has been set</a:t>
            </a:r>
            <a:r>
              <a:rPr lang="fr-FR" dirty="0"/>
              <a:t> ”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</a:t>
            </a:r>
            <a:r>
              <a:rPr lang="fr-FR" dirty="0" smtClean="0"/>
              <a:t>Gold </a:t>
            </a:r>
            <a:r>
              <a:rPr lang="fr-FR" dirty="0" err="1" smtClean="0"/>
              <a:t>level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outside</a:t>
            </a:r>
            <a:r>
              <a:rPr lang="fr-FR" dirty="0" smtClean="0"/>
              <a:t> of the scope of MISRA C</a:t>
            </a:r>
            <a:endParaRPr lang="fr-FR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694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This </a:t>
            </a:r>
            <a:r>
              <a:rPr lang="fr-FR" dirty="0" err="1"/>
              <a:t>is</a:t>
            </a:r>
            <a:r>
              <a:rPr lang="fr-FR" dirty="0"/>
              <a:t> not for </a:t>
            </a:r>
            <a:r>
              <a:rPr lang="fr-FR" dirty="0" smtClean="0"/>
              <a:t>software </a:t>
            </a:r>
            <a:r>
              <a:rPr lang="fr-FR" dirty="0" err="1" smtClean="0"/>
              <a:t>engineers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52130"/>
            <a:ext cx="10515600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Tools are </a:t>
            </a:r>
            <a:r>
              <a:rPr lang="fr-FR" dirty="0" err="1" smtClean="0"/>
              <a:t>integrated</a:t>
            </a:r>
            <a:r>
              <a:rPr lang="fr-FR" dirty="0" smtClean="0"/>
              <a:t> in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environments</a:t>
            </a:r>
            <a:r>
              <a:rPr lang="fr-FR" dirty="0" smtClean="0"/>
              <a:t>, </a:t>
            </a:r>
            <a:r>
              <a:rPr lang="fr-FR" dirty="0" err="1" smtClean="0"/>
              <a:t>mostly</a:t>
            </a:r>
            <a:r>
              <a:rPr lang="fr-FR" dirty="0" smtClean="0"/>
              <a:t> </a:t>
            </a:r>
            <a:r>
              <a:rPr lang="fr-FR" dirty="0" err="1" smtClean="0"/>
              <a:t>automatic</a:t>
            </a:r>
            <a:r>
              <a:rPr lang="fr-FR" dirty="0" smtClean="0"/>
              <a:t>, </a:t>
            </a:r>
            <a:r>
              <a:rPr lang="fr-FR" dirty="0" err="1" smtClean="0"/>
              <a:t>fast</a:t>
            </a:r>
            <a:r>
              <a:rPr lang="fr-FR" dirty="0" smtClean="0"/>
              <a:t> and interactive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Typical</a:t>
            </a:r>
            <a:r>
              <a:rPr lang="fr-FR" dirty="0" smtClean="0"/>
              <a:t> pick-up time varies </a:t>
            </a:r>
            <a:r>
              <a:rPr lang="fr-FR" dirty="0" err="1" smtClean="0"/>
              <a:t>depending</a:t>
            </a:r>
            <a:r>
              <a:rPr lang="fr-FR" dirty="0" smtClean="0"/>
              <a:t> on </a:t>
            </a:r>
            <a:r>
              <a:rPr lang="fr-FR" dirty="0" err="1" smtClean="0"/>
              <a:t>level</a:t>
            </a:r>
            <a:r>
              <a:rPr lang="fr-FR" dirty="0" smtClean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1 </a:t>
            </a:r>
            <a:r>
              <a:rPr lang="fr-FR" dirty="0" err="1" smtClean="0"/>
              <a:t>week</a:t>
            </a:r>
            <a:r>
              <a:rPr lang="fr-FR" dirty="0" smtClean="0"/>
              <a:t> </a:t>
            </a:r>
            <a:r>
              <a:rPr lang="fr-FR" dirty="0" smtClean="0"/>
              <a:t>for </a:t>
            </a:r>
            <a:r>
              <a:rPr lang="fr-FR" dirty="0" smtClean="0"/>
              <a:t>Stone/Bronze </a:t>
            </a:r>
            <a:r>
              <a:rPr lang="fr-FR" dirty="0" err="1" smtClean="0"/>
              <a:t>levels</a:t>
            </a:r>
            <a:r>
              <a:rPr lang="fr-FR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mostly</a:t>
            </a:r>
            <a:r>
              <a:rPr lang="fr-FR" dirty="0" smtClean="0"/>
              <a:t> Ada)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8 </a:t>
            </a:r>
            <a:r>
              <a:rPr lang="fr-FR" dirty="0" err="1" smtClean="0"/>
              <a:t>weeks</a:t>
            </a:r>
            <a:r>
              <a:rPr lang="fr-FR" dirty="0" smtClean="0"/>
              <a:t> </a:t>
            </a:r>
            <a:r>
              <a:rPr lang="fr-FR" dirty="0"/>
              <a:t>for 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/>
              <a:t>a</a:t>
            </a:r>
            <a:r>
              <a:rPr lang="fr-FR" dirty="0" smtClean="0"/>
              <a:t> few </a:t>
            </a:r>
            <a:r>
              <a:rPr lang="fr-FR" dirty="0" err="1" smtClean="0"/>
              <a:t>months</a:t>
            </a:r>
            <a:r>
              <a:rPr lang="fr-FR" dirty="0" smtClean="0"/>
              <a:t> </a:t>
            </a:r>
            <a:r>
              <a:rPr lang="fr-FR" dirty="0" smtClean="0"/>
              <a:t>for </a:t>
            </a:r>
            <a:r>
              <a:rPr lang="fr-FR" dirty="0" smtClean="0"/>
              <a:t>Gold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Altran </a:t>
            </a:r>
            <a:r>
              <a:rPr lang="fr-FR" dirty="0" err="1"/>
              <a:t>trained</a:t>
            </a:r>
            <a:r>
              <a:rPr lang="fr-FR" dirty="0"/>
              <a:t> </a:t>
            </a:r>
            <a:r>
              <a:rPr lang="fr-FR" dirty="0" err="1" smtClean="0"/>
              <a:t>hundreds</a:t>
            </a:r>
            <a:r>
              <a:rPr lang="fr-FR" dirty="0" smtClean="0"/>
              <a:t> </a:t>
            </a:r>
            <a:r>
              <a:rPr lang="fr-FR" dirty="0"/>
              <a:t>of </a:t>
            </a:r>
            <a:r>
              <a:rPr lang="fr-FR" dirty="0" err="1"/>
              <a:t>engineers</a:t>
            </a:r>
            <a:r>
              <a:rPr lang="fr-FR" dirty="0"/>
              <a:t> to use </a:t>
            </a:r>
            <a:r>
              <a:rPr lang="fr-FR" dirty="0" smtClean="0"/>
              <a:t>SPARK over the </a:t>
            </a:r>
            <a:r>
              <a:rPr lang="fr-FR" dirty="0" err="1" smtClean="0"/>
              <a:t>years</a:t>
            </a:r>
            <a:r>
              <a:rPr lang="fr-FR" dirty="0" smtClean="0"/>
              <a:t>. </a:t>
            </a:r>
            <a:r>
              <a:rPr lang="fr-FR" dirty="0" err="1" smtClean="0"/>
              <a:t>iFACTS</a:t>
            </a:r>
            <a:r>
              <a:rPr lang="fr-FR" dirty="0" smtClean="0"/>
              <a:t> </a:t>
            </a:r>
            <a:r>
              <a:rPr lang="fr-FR" dirty="0" err="1"/>
              <a:t>trained</a:t>
            </a:r>
            <a:r>
              <a:rPr lang="fr-FR" dirty="0"/>
              <a:t> over 60 </a:t>
            </a:r>
            <a:r>
              <a:rPr lang="fr-FR" dirty="0" err="1"/>
              <a:t>developers</a:t>
            </a:r>
            <a:r>
              <a:rPr lang="fr-FR" dirty="0"/>
              <a:t> </a:t>
            </a:r>
            <a:r>
              <a:rPr lang="fr-FR" dirty="0" err="1"/>
              <a:t>across</a:t>
            </a:r>
            <a:r>
              <a:rPr lang="fr-FR" dirty="0"/>
              <a:t> 3 continents, </a:t>
            </a:r>
            <a:r>
              <a:rPr lang="fr-FR" dirty="0" err="1"/>
              <a:t>including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permanent staff and </a:t>
            </a:r>
            <a:r>
              <a:rPr lang="fr-FR" dirty="0" err="1"/>
              <a:t>contractors</a:t>
            </a:r>
            <a:r>
              <a:rPr lang="fr-FR" dirty="0"/>
              <a:t>. It </a:t>
            </a:r>
            <a:r>
              <a:rPr lang="fr-FR" dirty="0" err="1"/>
              <a:t>worked</a:t>
            </a:r>
            <a:r>
              <a:rPr lang="fr-FR" dirty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283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know about </a:t>
            </a:r>
            <a:r>
              <a:rPr lang="fr-FR" dirty="0" err="1"/>
              <a:t>your</a:t>
            </a:r>
            <a:r>
              <a:rPr lang="fr-FR" dirty="0"/>
              <a:t> software?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43783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lines</a:t>
            </a:r>
            <a:r>
              <a:rPr lang="fr-FR" dirty="0" smtClean="0"/>
              <a:t> of code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Cyclomatic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Coding</a:t>
            </a:r>
            <a:r>
              <a:rPr lang="fr-FR" dirty="0" smtClean="0"/>
              <a:t> standard violations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027388" y="3477743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</a:t>
            </a:r>
            <a:r>
              <a:rPr lang="fr-FR" dirty="0" smtClean="0"/>
              <a:t>control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</a:t>
            </a:r>
            <a:r>
              <a:rPr lang="fr-FR" dirty="0" smtClean="0"/>
              <a:t>information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</a:t>
            </a:r>
            <a:r>
              <a:rPr lang="fr-FR" dirty="0" smtClean="0"/>
              <a:t>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811" y="1690688"/>
            <a:ext cx="1430421" cy="143042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239" y="3302001"/>
            <a:ext cx="1486567" cy="1486567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5380789" y="5183491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Absence of</a:t>
            </a:r>
            <a:r>
              <a:rPr lang="fr-FR" dirty="0" smtClean="0"/>
              <a:t>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/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598" y="5193240"/>
            <a:ext cx="1474252" cy="14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07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to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Upfront</a:t>
            </a:r>
            <a:r>
              <a:rPr lang="fr-FR" dirty="0" smtClean="0"/>
              <a:t> </a:t>
            </a:r>
            <a:r>
              <a:rPr lang="fr-FR" dirty="0" err="1" smtClean="0"/>
              <a:t>investment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required</a:t>
            </a:r>
            <a:r>
              <a:rPr lang="fr-FR" dirty="0" smtClean="0"/>
              <a:t>, but</a:t>
            </a:r>
            <a:r>
              <a:rPr lang="mr-IN" dirty="0" smtClean="0"/>
              <a:t>…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strongly</a:t>
            </a:r>
            <a:r>
              <a:rPr lang="fr-FR" dirty="0" smtClean="0"/>
              <a:t> </a:t>
            </a:r>
            <a:r>
              <a:rPr lang="fr-FR" dirty="0" err="1" smtClean="0"/>
              <a:t>decreases</a:t>
            </a:r>
            <a:r>
              <a:rPr lang="fr-FR" dirty="0" smtClean="0"/>
              <a:t> </a:t>
            </a:r>
            <a:r>
              <a:rPr lang="fr-FR" dirty="0" err="1" smtClean="0"/>
              <a:t>pre-test</a:t>
            </a:r>
            <a:r>
              <a:rPr lang="fr-FR" dirty="0" smtClean="0"/>
              <a:t> </a:t>
            </a: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Strongly</a:t>
            </a:r>
            <a:r>
              <a:rPr lang="fr-FR" dirty="0" smtClean="0"/>
              <a:t> </a:t>
            </a:r>
            <a:r>
              <a:rPr lang="fr-FR" dirty="0" err="1" smtClean="0"/>
              <a:t>correlated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overrun</a:t>
            </a:r>
            <a:r>
              <a:rPr lang="fr-FR" dirty="0" smtClean="0"/>
              <a:t> (SEI </a:t>
            </a:r>
            <a:r>
              <a:rPr lang="fr-FR" dirty="0" smtClean="0"/>
              <a:t>data)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Defects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r>
              <a:rPr lang="fr-FR" dirty="0" smtClean="0"/>
              <a:t> </a:t>
            </a:r>
            <a:r>
              <a:rPr lang="fr-FR" dirty="0" err="1" smtClean="0"/>
              <a:t>later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much</a:t>
            </a:r>
            <a:r>
              <a:rPr lang="fr-FR" dirty="0" smtClean="0"/>
              <a:t> more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replace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activities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Can replace </a:t>
            </a:r>
            <a:r>
              <a:rPr lang="fr-FR" dirty="0" err="1" smtClean="0"/>
              <a:t>low-level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> (for </a:t>
            </a: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new </a:t>
            </a:r>
            <a:r>
              <a:rPr lang="fr-FR" dirty="0" err="1" smtClean="0"/>
              <a:t>avionics</a:t>
            </a:r>
            <a:r>
              <a:rPr lang="fr-FR" dirty="0" smtClean="0"/>
              <a:t> standard DO-178C)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Can replace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review</a:t>
            </a:r>
            <a:r>
              <a:rPr lang="fr-FR" dirty="0" smtClean="0"/>
              <a:t> </a:t>
            </a:r>
            <a:r>
              <a:rPr lang="fr-FR" dirty="0" err="1" smtClean="0"/>
              <a:t>activities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</a:t>
            </a:r>
            <a:r>
              <a:rPr lang="fr-FR" dirty="0" smtClean="0"/>
              <a:t>Lockheed Martin </a:t>
            </a:r>
            <a:r>
              <a:rPr lang="fr-FR" dirty="0" err="1"/>
              <a:t>cited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spending</a:t>
            </a:r>
            <a:r>
              <a:rPr lang="fr-FR" dirty="0"/>
              <a:t> 20% of the </a:t>
            </a:r>
            <a:r>
              <a:rPr lang="fr-FR" dirty="0" err="1"/>
              <a:t>Level</a:t>
            </a:r>
            <a:r>
              <a:rPr lang="fr-FR" dirty="0"/>
              <a:t> A Test budget on the C130J Mission Computer, </a:t>
            </a:r>
            <a:r>
              <a:rPr lang="fr-FR" dirty="0" err="1"/>
              <a:t>saving</a:t>
            </a:r>
            <a:r>
              <a:rPr lang="fr-FR" dirty="0"/>
              <a:t> 80% of a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big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 smtClean="0"/>
              <a:t>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4239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1035" cy="1325563"/>
          </a:xfrm>
        </p:spPr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It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work</a:t>
            </a:r>
            <a:r>
              <a:rPr lang="fr-FR" dirty="0"/>
              <a:t> in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for Windows, Linux, Mac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cross-compilation to ARM, PowerPC, </a:t>
            </a:r>
            <a:r>
              <a:rPr lang="fr-FR" dirty="0" err="1" smtClean="0"/>
              <a:t>Leon</a:t>
            </a:r>
            <a:r>
              <a:rPr lang="fr-FR" dirty="0" smtClean="0"/>
              <a:t>, </a:t>
            </a:r>
            <a:r>
              <a:rPr lang="fr-FR" dirty="0" err="1" smtClean="0"/>
              <a:t>either</a:t>
            </a:r>
            <a:r>
              <a:rPr lang="fr-FR" dirty="0" smtClean="0"/>
              <a:t> </a:t>
            </a:r>
            <a:r>
              <a:rPr lang="fr-FR" dirty="0" err="1" smtClean="0"/>
              <a:t>bare</a:t>
            </a:r>
            <a:r>
              <a:rPr lang="fr-FR" dirty="0" smtClean="0"/>
              <a:t> </a:t>
            </a:r>
            <a:r>
              <a:rPr lang="fr-FR" dirty="0" err="1" smtClean="0"/>
              <a:t>metal</a:t>
            </a:r>
            <a:r>
              <a:rPr lang="fr-FR" dirty="0" smtClean="0"/>
              <a:t> or </a:t>
            </a:r>
            <a:r>
              <a:rPr lang="fr-FR" dirty="0" err="1" smtClean="0"/>
              <a:t>with</a:t>
            </a:r>
            <a:r>
              <a:rPr lang="fr-FR" dirty="0" smtClean="0"/>
              <a:t> OS (</a:t>
            </a:r>
            <a:r>
              <a:rPr lang="fr-FR" dirty="0" err="1" smtClean="0"/>
              <a:t>VxWorks</a:t>
            </a:r>
            <a:r>
              <a:rPr lang="fr-FR" dirty="0" smtClean="0"/>
              <a:t>, </a:t>
            </a:r>
            <a:r>
              <a:rPr lang="fr-FR" dirty="0" err="1" smtClean="0"/>
              <a:t>LynxSecure</a:t>
            </a:r>
            <a:r>
              <a:rPr lang="fr-FR" dirty="0" smtClean="0"/>
              <a:t>, </a:t>
            </a:r>
            <a:r>
              <a:rPr lang="fr-FR" dirty="0" err="1" smtClean="0"/>
              <a:t>PikeOS</a:t>
            </a:r>
            <a:r>
              <a:rPr lang="fr-FR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 compiler for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? (AVR, </a:t>
            </a:r>
            <a:r>
              <a:rPr lang="fr-FR" dirty="0" err="1" smtClean="0"/>
              <a:t>Renesas</a:t>
            </a:r>
            <a:r>
              <a:rPr lang="fr-FR" dirty="0" smtClean="0"/>
              <a:t>) Use SPARK-to-C </a:t>
            </a:r>
            <a:r>
              <a:rPr lang="fr-FR" dirty="0" smtClean="0"/>
              <a:t>compiler!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interoperable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Ada, C, C++, Java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</a:t>
            </a:r>
            <a:r>
              <a:rPr lang="fr-FR" dirty="0"/>
              <a:t>Mixed-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norm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SPARK, not the exception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6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E-learning </a:t>
            </a:r>
            <a:r>
              <a:rPr lang="fr-FR" dirty="0" err="1" smtClean="0"/>
              <a:t>website</a:t>
            </a:r>
            <a:r>
              <a:rPr lang="fr-FR" dirty="0"/>
              <a:t>: </a:t>
            </a:r>
            <a:r>
              <a:rPr lang="fr-FR" dirty="0" smtClean="0">
                <a:hlinkClick r:id="rId2"/>
              </a:rPr>
              <a:t>http</a:t>
            </a:r>
            <a:r>
              <a:rPr lang="fr-FR" dirty="0">
                <a:hlinkClick r:id="rId2"/>
              </a:rPr>
              <a:t>://u.adacore.com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Professional version: </a:t>
            </a:r>
            <a:r>
              <a:rPr lang="fr-FR" dirty="0">
                <a:hlinkClick r:id="rId3"/>
              </a:rPr>
              <a:t>http://www.adacore.com/sparkpro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Community</a:t>
            </a:r>
            <a:r>
              <a:rPr lang="fr-FR" dirty="0"/>
              <a:t> version: </a:t>
            </a:r>
            <a:r>
              <a:rPr lang="fr-FR" dirty="0">
                <a:hlinkClick r:id="rId4"/>
              </a:rPr>
              <a:t>http://libre.adacore.com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Blog: </a:t>
            </a:r>
            <a:r>
              <a:rPr lang="fr-FR" dirty="0">
                <a:hlinkClick r:id="rId5"/>
              </a:rPr>
              <a:t>http://www.spark-2014.org</a:t>
            </a:r>
            <a:r>
              <a:rPr lang="fr-FR" dirty="0" smtClean="0">
                <a:hlinkClick r:id="rId5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Contact: </a:t>
            </a:r>
            <a:r>
              <a:rPr lang="fr-FR" dirty="0" err="1"/>
              <a:t>sales@adacore.com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878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47" y="4318000"/>
            <a:ext cx="2540000" cy="2540000"/>
          </a:xfrm>
        </p:spPr>
      </p:pic>
      <p:pic>
        <p:nvPicPr>
          <p:cNvPr id="14" name="Espace réservé du contenu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7" y="2836472"/>
            <a:ext cx="2540000" cy="2540000"/>
          </a:xfrm>
          <a:prstGeom prst="rect">
            <a:avLst/>
          </a:prstGeom>
        </p:spPr>
      </p:pic>
      <p:pic>
        <p:nvPicPr>
          <p:cNvPr id="15" name="Espace réservé du contenu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7" y="1354944"/>
            <a:ext cx="2540000" cy="2540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matters</a:t>
            </a:r>
            <a:r>
              <a:rPr lang="fr-FR" dirty="0"/>
              <a:t> to know </a:t>
            </a:r>
            <a:r>
              <a:rPr lang="fr-FR" dirty="0" err="1"/>
              <a:t>your</a:t>
            </a:r>
            <a:r>
              <a:rPr lang="fr-FR" dirty="0"/>
              <a:t> software?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54604" y="5130876"/>
            <a:ext cx="280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Complex</a:t>
            </a:r>
            <a:r>
              <a:rPr lang="fr-FR" sz="3600" dirty="0" smtClean="0"/>
              <a:t> </a:t>
            </a:r>
          </a:p>
          <a:p>
            <a:r>
              <a:rPr lang="fr-FR" sz="3600" dirty="0" err="1" smtClean="0"/>
              <a:t>Requirements</a:t>
            </a:r>
            <a:endParaRPr lang="fr-FR" sz="36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698" y="2648752"/>
            <a:ext cx="1043899" cy="104389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748" y="3918752"/>
            <a:ext cx="1043899" cy="104389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675" y="4150958"/>
            <a:ext cx="1043899" cy="1043899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725" y="5290637"/>
            <a:ext cx="1043899" cy="104389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8181229" y="1952660"/>
            <a:ext cx="19514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Pervasive</a:t>
            </a:r>
            <a:endParaRPr lang="fr-FR" sz="3600" dirty="0" smtClean="0"/>
          </a:p>
          <a:p>
            <a:r>
              <a:rPr lang="fr-FR" sz="3600" dirty="0" smtClean="0"/>
              <a:t>Security </a:t>
            </a:r>
          </a:p>
          <a:p>
            <a:r>
              <a:rPr lang="fr-FR" sz="3600" dirty="0" err="1" smtClean="0"/>
              <a:t>Attacks</a:t>
            </a:r>
            <a:endParaRPr lang="fr-FR" sz="3600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1" y="3520965"/>
            <a:ext cx="1769672" cy="1769672"/>
          </a:xfrm>
          <a:prstGeom prst="rect">
            <a:avLst/>
          </a:prstGeom>
        </p:spPr>
      </p:pic>
      <p:cxnSp>
        <p:nvCxnSpPr>
          <p:cNvPr id="26" name="Connecteur droit 25"/>
          <p:cNvCxnSpPr/>
          <p:nvPr/>
        </p:nvCxnSpPr>
        <p:spPr>
          <a:xfrm>
            <a:off x="2612347" y="4318000"/>
            <a:ext cx="2248525" cy="0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6908452" y="4318000"/>
            <a:ext cx="2248525" cy="0"/>
          </a:xfrm>
          <a:prstGeom prst="line">
            <a:avLst/>
          </a:prstGeom>
          <a:ln w="2540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994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to know about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19154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At a minimum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</a:t>
            </a:r>
            <a:r>
              <a:rPr lang="fr-FR" dirty="0" smtClean="0"/>
              <a:t>oftware </a:t>
            </a:r>
            <a:r>
              <a:rPr lang="fr-FR" dirty="0" err="1" smtClean="0"/>
              <a:t>does</a:t>
            </a:r>
            <a:r>
              <a:rPr lang="fr-FR" dirty="0" smtClean="0"/>
              <a:t> not ‟</a:t>
            </a:r>
            <a:r>
              <a:rPr lang="fr-FR" dirty="0" err="1" smtClean="0"/>
              <a:t>blow</a:t>
            </a:r>
            <a:r>
              <a:rPr lang="fr-FR" dirty="0" smtClean="0"/>
              <a:t> up”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3399" y="1825625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Always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low</a:t>
            </a:r>
            <a:r>
              <a:rPr lang="fr-FR" dirty="0" smtClean="0"/>
              <a:t> (</a:t>
            </a:r>
            <a:r>
              <a:rPr lang="fr-FR" dirty="0" err="1" smtClean="0"/>
              <a:t>zero</a:t>
            </a:r>
            <a:r>
              <a:rPr lang="fr-FR" dirty="0" smtClean="0"/>
              <a:t>?)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848599" y="1811817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Ideally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Important </a:t>
            </a:r>
            <a:r>
              <a:rPr lang="fr-FR" dirty="0" err="1" smtClean="0"/>
              <a:t>safety</a:t>
            </a:r>
            <a:r>
              <a:rPr lang="fr-FR" dirty="0" smtClean="0"/>
              <a:t> / 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are </a:t>
            </a:r>
            <a:r>
              <a:rPr lang="fr-FR" dirty="0" err="1" smtClean="0"/>
              <a:t>enforced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89" y="4263656"/>
            <a:ext cx="2692992" cy="17728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351" y="4263656"/>
            <a:ext cx="1804435" cy="218543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1" y="4284922"/>
            <a:ext cx="3051544" cy="17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4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SPARK and </a:t>
            </a:r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help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5542"/>
            <a:ext cx="1769672" cy="1769672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V="1">
            <a:off x="2708040" y="2602479"/>
            <a:ext cx="3235560" cy="75859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0" y="1843888"/>
            <a:ext cx="43783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lines</a:t>
            </a:r>
            <a:r>
              <a:rPr lang="fr-FR" dirty="0" smtClean="0"/>
              <a:t> of code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Cyclomatic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Coding</a:t>
            </a:r>
            <a:r>
              <a:rPr lang="fr-FR" dirty="0" smtClean="0"/>
              <a:t> standard violations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095999" y="3524963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control 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</a:t>
            </a:r>
            <a:r>
              <a:rPr lang="fr-FR" dirty="0" smtClean="0"/>
              <a:t>of </a:t>
            </a:r>
            <a:r>
              <a:rPr lang="fr-FR" dirty="0" smtClean="0"/>
              <a:t>information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</a:t>
            </a:r>
            <a:r>
              <a:rPr lang="fr-FR" dirty="0" smtClean="0"/>
              <a:t>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096000" y="5172858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/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708040" y="3987210"/>
            <a:ext cx="3235560" cy="1063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654875" y="4551747"/>
            <a:ext cx="3209445" cy="1063295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 rot="20754999">
            <a:off x="2726222" y="2542592"/>
            <a:ext cx="2395870" cy="534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Light </a:t>
            </a:r>
            <a:r>
              <a:rPr lang="fr-FR" dirty="0" err="1" smtClean="0"/>
              <a:t>static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770926" y="3471775"/>
            <a:ext cx="2395870" cy="534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static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 rot="1056640">
            <a:off x="2934120" y="4526760"/>
            <a:ext cx="2403421" cy="485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Formal</a:t>
            </a:r>
            <a:r>
              <a:rPr lang="fr-FR" dirty="0" smtClean="0"/>
              <a:t> </a:t>
            </a:r>
            <a:r>
              <a:rPr lang="fr-FR" dirty="0" err="1" smtClean="0"/>
              <a:t>verification</a:t>
            </a:r>
            <a:endParaRPr lang="fr-FR" dirty="0"/>
          </a:p>
        </p:txBody>
      </p:sp>
      <p:pic>
        <p:nvPicPr>
          <p:cNvPr id="19" name="Espace réservé du contenu 3" descr="spark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637" b="-154637"/>
          <a:stretch>
            <a:fillRect/>
          </a:stretch>
        </p:blipFill>
        <p:spPr bwMode="auto">
          <a:xfrm rot="5400000">
            <a:off x="9302122" y="4242199"/>
            <a:ext cx="2788428" cy="153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1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in SPARK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5542"/>
            <a:ext cx="1769672" cy="1769672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V="1">
            <a:off x="2708040" y="2602479"/>
            <a:ext cx="3235560" cy="75859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2654875" y="4551747"/>
            <a:ext cx="3209445" cy="1063295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704603"/>
            <a:ext cx="1936307" cy="1936307"/>
          </a:xfrm>
          <a:prstGeom prst="rect">
            <a:avLst/>
          </a:prstGeom>
        </p:spPr>
      </p:pic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5152696" y="3442394"/>
            <a:ext cx="3887971" cy="58989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</a:t>
            </a:r>
            <a:r>
              <a:rPr lang="fr-FR" dirty="0" smtClean="0"/>
              <a:t>ontrol flow graph (CFG)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209035" y="4880762"/>
            <a:ext cx="20297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∃x. P(x) ⟹   </a:t>
            </a:r>
          </a:p>
          <a:p>
            <a:r>
              <a:rPr lang="fr-FR" sz="2800" b="1" dirty="0" smtClean="0"/>
              <a:t>¬∀x</a:t>
            </a:r>
            <a:r>
              <a:rPr lang="fr-FR" sz="2800" b="1" dirty="0"/>
              <a:t>. </a:t>
            </a:r>
            <a:r>
              <a:rPr lang="fr-FR" sz="2800" b="1" dirty="0" smtClean="0"/>
              <a:t>¬ P(x</a:t>
            </a:r>
            <a:r>
              <a:rPr lang="fr-FR" sz="2800" b="1" dirty="0"/>
              <a:t>)</a:t>
            </a: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5224321" y="5927182"/>
            <a:ext cx="3999150" cy="5898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verification</a:t>
            </a:r>
            <a:r>
              <a:rPr lang="fr-FR" dirty="0" smtClean="0"/>
              <a:t> conditions (VC)</a:t>
            </a:r>
            <a:endParaRPr lang="fr-FR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596955" y="1787526"/>
            <a:ext cx="3513529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u="sng" dirty="0" err="1" smtClean="0"/>
              <a:t>Benefits</a:t>
            </a:r>
            <a:endParaRPr lang="fr-FR" sz="2000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Correct </a:t>
            </a:r>
            <a:r>
              <a:rPr lang="fr-FR" sz="2000" dirty="0" err="1" smtClean="0"/>
              <a:t>initialization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Data </a:t>
            </a:r>
            <a:r>
              <a:rPr lang="fr-FR" sz="2000" dirty="0" err="1" smtClean="0"/>
              <a:t>dependencies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Safe</a:t>
            </a:r>
            <a:r>
              <a:rPr lang="fr-FR" sz="2000" dirty="0" smtClean="0"/>
              <a:t> concurrent </a:t>
            </a:r>
            <a:r>
              <a:rPr lang="fr-FR" sz="2000" dirty="0" err="1" smtClean="0"/>
              <a:t>access</a:t>
            </a:r>
            <a:endParaRPr lang="fr-FR" sz="2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596955" y="4441009"/>
            <a:ext cx="3513529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u="sng" dirty="0" err="1" smtClean="0"/>
              <a:t>Benefits</a:t>
            </a:r>
            <a:endParaRPr lang="fr-FR" sz="2000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Absence of</a:t>
            </a:r>
            <a:r>
              <a:rPr lang="fr-FR" sz="2000" dirty="0" smtClean="0"/>
              <a:t> </a:t>
            </a:r>
            <a:r>
              <a:rPr lang="fr-FR" sz="2000" dirty="0" err="1" smtClean="0"/>
              <a:t>run</a:t>
            </a:r>
            <a:r>
              <a:rPr lang="fr-FR" sz="2000" dirty="0" smtClean="0"/>
              <a:t>-time </a:t>
            </a:r>
            <a:r>
              <a:rPr lang="fr-FR" sz="2000" dirty="0" err="1" smtClean="0"/>
              <a:t>errors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Functional</a:t>
            </a:r>
            <a:r>
              <a:rPr lang="fr-FR" sz="2000" dirty="0" smtClean="0"/>
              <a:t> </a:t>
            </a:r>
            <a:r>
              <a:rPr lang="fr-FR" sz="2000" dirty="0" err="1" smtClean="0"/>
              <a:t>contracts</a:t>
            </a:r>
            <a:r>
              <a:rPr lang="fr-FR" sz="2000" dirty="0" smtClean="0"/>
              <a:t> </a:t>
            </a:r>
            <a:r>
              <a:rPr lang="fr-FR" sz="2000" dirty="0" err="1" smtClean="0"/>
              <a:t>proved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Safety</a:t>
            </a:r>
            <a:r>
              <a:rPr lang="fr-FR" sz="2000" dirty="0" smtClean="0"/>
              <a:t>/</a:t>
            </a:r>
            <a:r>
              <a:rPr lang="fr-FR" sz="2000" dirty="0" err="1" smtClean="0"/>
              <a:t>security</a:t>
            </a:r>
            <a:r>
              <a:rPr lang="fr-FR" sz="2000" dirty="0" smtClean="0"/>
              <a:t> </a:t>
            </a:r>
            <a:r>
              <a:rPr lang="fr-FR" sz="2000" dirty="0" err="1" smtClean="0"/>
              <a:t>properties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5064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</a:t>
            </a:r>
            <a:r>
              <a:rPr lang="fr-FR" dirty="0" err="1"/>
              <a:t>levels</a:t>
            </a:r>
            <a:endParaRPr lang="fr-FR" dirty="0"/>
          </a:p>
        </p:txBody>
      </p:sp>
      <p:sp>
        <p:nvSpPr>
          <p:cNvPr id="4" name="Ellipse 3"/>
          <p:cNvSpPr>
            <a:spLocks noChangeAspect="1"/>
          </p:cNvSpPr>
          <p:nvPr/>
        </p:nvSpPr>
        <p:spPr>
          <a:xfrm>
            <a:off x="9197685" y="5354411"/>
            <a:ext cx="1080000" cy="108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7143159" y="4235000"/>
            <a:ext cx="2160000" cy="2160000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950818" y="3155000"/>
            <a:ext cx="3240000" cy="32400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9089985" y="5520563"/>
            <a:ext cx="1295400" cy="559766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dirty="0"/>
              <a:t>G</a:t>
            </a:r>
            <a:r>
              <a:rPr lang="fr-FR" sz="3600" dirty="0" smtClean="0"/>
              <a:t>old</a:t>
            </a:r>
            <a:endParaRPr lang="fr-FR" sz="3600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7045373" y="4659401"/>
            <a:ext cx="2425004" cy="901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6600" dirty="0" err="1"/>
              <a:t>S</a:t>
            </a:r>
            <a:r>
              <a:rPr lang="fr-FR" sz="6600" dirty="0" err="1" smtClean="0"/>
              <a:t>ilver</a:t>
            </a:r>
            <a:endParaRPr lang="fr-FR" sz="6600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3985533" y="4080576"/>
            <a:ext cx="3170569" cy="1388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8000" dirty="0"/>
              <a:t>B</a:t>
            </a:r>
            <a:r>
              <a:rPr lang="fr-FR" sz="8000" dirty="0" smtClean="0"/>
              <a:t>ronze</a:t>
            </a:r>
            <a:endParaRPr lang="fr-FR" sz="8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655158" y="1779829"/>
            <a:ext cx="1706217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coding</a:t>
            </a:r>
            <a:r>
              <a:rPr lang="fr-FR" dirty="0" smtClean="0"/>
              <a:t> standard</a:t>
            </a:r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640316" y="1324133"/>
            <a:ext cx="3077832" cy="1972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Correct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initialization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/>
              <a:t>a</a:t>
            </a:r>
            <a:r>
              <a:rPr lang="fr-FR" dirty="0" smtClean="0"/>
              <a:t>nd </a:t>
            </a:r>
            <a:r>
              <a:rPr lang="fr-FR" dirty="0"/>
              <a:t>d</a:t>
            </a:r>
            <a:r>
              <a:rPr lang="fr-FR" dirty="0" smtClean="0"/>
              <a:t>ata </a:t>
            </a:r>
            <a:r>
              <a:rPr lang="fr-FR" dirty="0" err="1" smtClean="0"/>
              <a:t>dependencies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35620" y="3257818"/>
            <a:ext cx="2471810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9983633" y="4032883"/>
            <a:ext cx="3082540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 and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security</a:t>
            </a:r>
            <a:r>
              <a:rPr lang="fr-FR" dirty="0" smtClean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properties</a:t>
            </a:r>
            <a:endParaRPr lang="fr-FR" dirty="0"/>
          </a:p>
        </p:txBody>
      </p:sp>
      <p:sp>
        <p:nvSpPr>
          <p:cNvPr id="16" name="Ellipse 15"/>
          <p:cNvSpPr>
            <a:spLocks noChangeAspect="1"/>
          </p:cNvSpPr>
          <p:nvPr/>
        </p:nvSpPr>
        <p:spPr>
          <a:xfrm>
            <a:off x="710818" y="3155000"/>
            <a:ext cx="3240000" cy="3240000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528438" y="4070006"/>
            <a:ext cx="3604760" cy="148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8000" dirty="0"/>
              <a:t>S</a:t>
            </a:r>
            <a:r>
              <a:rPr lang="fr-FR" sz="8000" dirty="0" smtClean="0"/>
              <a:t>tone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230299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Stone </a:t>
            </a:r>
            <a:r>
              <a:rPr lang="fr-FR" dirty="0" err="1"/>
              <a:t>level</a:t>
            </a:r>
            <a:r>
              <a:rPr lang="fr-FR" dirty="0"/>
              <a:t>: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coding</a:t>
            </a:r>
            <a:r>
              <a:rPr lang="fr-FR" dirty="0"/>
              <a:t> standard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3730509"/>
              </p:ext>
            </p:extLst>
          </p:nvPr>
        </p:nvGraphicFramePr>
        <p:xfrm>
          <a:off x="838200" y="2130425"/>
          <a:ext cx="105156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smtClean="0"/>
                        <a:t>SPARK</a:t>
                      </a:r>
                      <a:endParaRPr lang="fr-FR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smtClean="0"/>
                        <a:t>MISRA C</a:t>
                      </a:r>
                      <a:endParaRPr lang="fr-FR" sz="4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 smtClean="0"/>
                        <a:t>Strong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rich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typing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inherited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from</a:t>
                      </a:r>
                      <a:r>
                        <a:rPr lang="fr-FR" sz="2400" dirty="0" smtClean="0"/>
                        <a:t> Ada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essential type</a:t>
                      </a:r>
                      <a:endParaRPr lang="fr-FR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Absence of </a:t>
                      </a:r>
                      <a:r>
                        <a:rPr lang="fr-FR" sz="2400" dirty="0" err="1" smtClean="0"/>
                        <a:t>side-effects</a:t>
                      </a:r>
                      <a:r>
                        <a:rPr lang="fr-FR" sz="2400" dirty="0" smtClean="0"/>
                        <a:t> in expressions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persistent </a:t>
                      </a:r>
                      <a:r>
                        <a:rPr lang="fr-FR" sz="2400" dirty="0" err="1" smtClean="0"/>
                        <a:t>side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effects</a:t>
                      </a:r>
                      <a:endParaRPr lang="fr-FR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fr-FR" sz="2400" dirty="0" smtClean="0"/>
                        <a:t>Pointers, </a:t>
                      </a:r>
                      <a:r>
                        <a:rPr lang="fr-FR" sz="2400" dirty="0" err="1" smtClean="0"/>
                        <a:t>dynamic</a:t>
                      </a:r>
                      <a:r>
                        <a:rPr lang="fr-FR" sz="2400" dirty="0" smtClean="0"/>
                        <a:t> allocation and aliasing </a:t>
                      </a:r>
                      <a:r>
                        <a:rPr lang="fr-FR" sz="2400" dirty="0" err="1" smtClean="0"/>
                        <a:t>isolated</a:t>
                      </a:r>
                      <a:r>
                        <a:rPr lang="fr-FR" sz="2400" dirty="0" smtClean="0"/>
                        <a:t> in non-SPARK code</a:t>
                      </a:r>
                      <a:r>
                        <a:rPr lang="fr-FR" sz="2400" baseline="0" dirty="0" smtClean="0"/>
                        <a:t> </a:t>
                      </a:r>
                      <a:r>
                        <a:rPr lang="fr-FR" sz="2400" dirty="0" smtClean="0"/>
                        <a:t>(but </a:t>
                      </a:r>
                      <a:r>
                        <a:rPr lang="fr-FR" sz="2400" dirty="0" err="1" smtClean="0"/>
                        <a:t>addresses</a:t>
                      </a:r>
                      <a:r>
                        <a:rPr lang="fr-FR" sz="2400" dirty="0" smtClean="0"/>
                        <a:t> and </a:t>
                      </a:r>
                      <a:r>
                        <a:rPr lang="fr-FR" sz="2400" dirty="0" err="1" smtClean="0"/>
                        <a:t>references</a:t>
                      </a:r>
                      <a:r>
                        <a:rPr lang="fr-FR" sz="2400" dirty="0" smtClean="0"/>
                        <a:t> are ok)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restrictions on pointers and </a:t>
                      </a:r>
                      <a:r>
                        <a:rPr lang="fr-FR" sz="2400" dirty="0" err="1" smtClean="0"/>
                        <a:t>dynamic</a:t>
                      </a:r>
                      <a:r>
                        <a:rPr lang="fr-FR" sz="2400" dirty="0" smtClean="0"/>
                        <a:t> allocation</a:t>
                      </a:r>
                      <a:endParaRPr lang="fr-FR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 smtClean="0"/>
                        <a:t>Safe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concurrency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through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language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mechanisms</a:t>
                      </a:r>
                      <a:endParaRPr lang="fr-FR" sz="2400" dirty="0" smtClean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4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57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Bronze </a:t>
            </a:r>
            <a:r>
              <a:rPr lang="fr-FR" dirty="0" err="1"/>
              <a:t>level</a:t>
            </a:r>
            <a:r>
              <a:rPr lang="fr-FR" dirty="0"/>
              <a:t>: know </a:t>
            </a:r>
            <a:r>
              <a:rPr lang="fr-FR" dirty="0" err="1"/>
              <a:t>your</a:t>
            </a:r>
            <a:r>
              <a:rPr lang="fr-FR" dirty="0"/>
              <a:t> data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8184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Global </a:t>
            </a:r>
            <a:r>
              <a:rPr lang="fr-FR" dirty="0" smtClean="0"/>
              <a:t>variables are </a:t>
            </a:r>
            <a:r>
              <a:rPr lang="fr-FR" dirty="0" err="1"/>
              <a:t>e</a:t>
            </a:r>
            <a:r>
              <a:rPr lang="fr-FR" dirty="0" err="1" smtClean="0"/>
              <a:t>vil</a:t>
            </a:r>
            <a:r>
              <a:rPr lang="mr-IN" dirty="0" smtClean="0"/>
              <a:t>…</a:t>
            </a:r>
            <a:r>
              <a:rPr lang="en-US" dirty="0" smtClean="0"/>
              <a:t> unless known with SPARK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mismatch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contract</a:t>
            </a:r>
            <a:r>
              <a:rPr lang="fr-FR" dirty="0" smtClean="0"/>
              <a:t> and code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r>
              <a:rPr lang="fr-FR" dirty="0" smtClean="0"/>
              <a:t> (maintenance)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Parameter</a:t>
            </a:r>
            <a:r>
              <a:rPr lang="fr-FR" dirty="0" smtClean="0"/>
              <a:t> and global modes (in/out/in out) supports </a:t>
            </a:r>
            <a:r>
              <a:rPr lang="fr-FR" dirty="0" err="1" smtClean="0"/>
              <a:t>modular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of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38" y="2504661"/>
            <a:ext cx="9038811" cy="17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607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1091</Words>
  <Application>Microsoft Macintosh PowerPoint</Application>
  <PresentationFormat>Grand écran</PresentationFormat>
  <Paragraphs>257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Mangal</vt:lpstr>
      <vt:lpstr>Arial</vt:lpstr>
      <vt:lpstr>Thème Office</vt:lpstr>
      <vt:lpstr>Building High Assurance Software without Breaking the Bank</vt:lpstr>
      <vt:lpstr>What do you know about your software?</vt:lpstr>
      <vt:lpstr>Why it matters to know your software?</vt:lpstr>
      <vt:lpstr>What we would like to know about software</vt:lpstr>
      <vt:lpstr>How SPARK and formal verification can help</vt:lpstr>
      <vt:lpstr>Formal verification in SPARK</vt:lpstr>
      <vt:lpstr>Formal verification levels</vt:lpstr>
      <vt:lpstr>Stone level: strong coding standard</vt:lpstr>
      <vt:lpstr>Bronze level: know your data</vt:lpstr>
      <vt:lpstr>Silver level: control your software</vt:lpstr>
      <vt:lpstr>Gold level: know your software</vt:lpstr>
      <vt:lpstr>The path to adoption</vt:lpstr>
      <vt:lpstr>Industrial practice with SPARK</vt:lpstr>
      <vt:lpstr>SPARK in Avionics &amp; Defence</vt:lpstr>
      <vt:lpstr>SPARK in Air Traffic Management</vt:lpstr>
      <vt:lpstr>SPARK in Security</vt:lpstr>
      <vt:lpstr>Learning SPARK</vt:lpstr>
      <vt:lpstr>Comparison between SPARK and MISRA C</vt:lpstr>
      <vt:lpstr>Myth Buster: This is not for software engineers</vt:lpstr>
      <vt:lpstr>Myth Buster: It is going to cost too much</vt:lpstr>
      <vt:lpstr>Myth Buster: It does not work in my environment</vt:lpstr>
      <vt:lpstr>Links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Yannick Moy</dc:creator>
  <cp:lastModifiedBy>Yannick Moy</cp:lastModifiedBy>
  <cp:revision>113</cp:revision>
  <dcterms:created xsi:type="dcterms:W3CDTF">2016-11-22T10:13:05Z</dcterms:created>
  <dcterms:modified xsi:type="dcterms:W3CDTF">2016-11-24T10:24:32Z</dcterms:modified>
</cp:coreProperties>
</file>